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8" r:id="rId2"/>
    <p:sldId id="291" r:id="rId3"/>
    <p:sldId id="306" r:id="rId4"/>
    <p:sldId id="275" r:id="rId5"/>
    <p:sldId id="304" r:id="rId6"/>
    <p:sldId id="295" r:id="rId7"/>
    <p:sldId id="302" r:id="rId8"/>
    <p:sldId id="299" r:id="rId9"/>
    <p:sldId id="300" r:id="rId10"/>
    <p:sldId id="301" r:id="rId11"/>
    <p:sldId id="269" r:id="rId12"/>
    <p:sldId id="303" r:id="rId13"/>
    <p:sldId id="290" r:id="rId14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675"/>
    <a:srgbClr val="DB5C1E"/>
    <a:srgbClr val="CA561C"/>
    <a:srgbClr val="008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7336" autoAdjust="0"/>
  </p:normalViewPr>
  <p:slideViewPr>
    <p:cSldViewPr>
      <p:cViewPr>
        <p:scale>
          <a:sx n="70" d="100"/>
          <a:sy n="70" d="100"/>
        </p:scale>
        <p:origin x="-396" y="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2867" cy="4635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956" tIns="46477" rIns="92956" bIns="46477" numCol="1" anchor="t" anchorCtr="0" compatLnSpc="1">
            <a:prstTxWarp prst="textNoShape">
              <a:avLst/>
            </a:prstTxWarp>
          </a:bodyPr>
          <a:lstStyle>
            <a:lvl1pPr defTabSz="930247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244" y="0"/>
            <a:ext cx="3032867" cy="4635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956" tIns="46477" rIns="92956" bIns="46477" numCol="1" anchor="t" anchorCtr="0" compatLnSpc="1">
            <a:prstTxWarp prst="textNoShape">
              <a:avLst/>
            </a:prstTxWarp>
          </a:bodyPr>
          <a:lstStyle>
            <a:lvl1pPr algn="r" defTabSz="930247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10078"/>
            <a:ext cx="5598160" cy="4176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956" tIns="46477" rIns="92956" bIns="464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18563"/>
            <a:ext cx="3032867" cy="4635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956" tIns="46477" rIns="92956" bIns="46477" numCol="1" anchor="b" anchorCtr="0" compatLnSpc="1">
            <a:prstTxWarp prst="textNoShape">
              <a:avLst/>
            </a:prstTxWarp>
          </a:bodyPr>
          <a:lstStyle>
            <a:lvl1pPr defTabSz="930247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244" y="8818563"/>
            <a:ext cx="3032867" cy="4635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956" tIns="46477" rIns="92956" bIns="46477" numCol="1" anchor="b" anchorCtr="0" compatLnSpc="1">
            <a:prstTxWarp prst="textNoShape">
              <a:avLst/>
            </a:prstTxWarp>
          </a:bodyPr>
          <a:lstStyle>
            <a:lvl1pPr algn="r" defTabSz="930247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92837968-D483-4E89-AF2F-4660F6612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07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218" tIns="45608" rIns="91218" bIns="45608"/>
          <a:lstStyle/>
          <a:p>
            <a:pPr eaLnBrk="1" hangingPunct="1"/>
            <a:endParaRPr lang="en-US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963244" y="88185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18" tIns="45608" rIns="91218" bIns="45608" anchor="b"/>
          <a:lstStyle/>
          <a:p>
            <a:pPr algn="r" defTabSz="911225"/>
            <a:fld id="{04AD02D1-105F-442B-A874-D9957862BEF5}" type="slidenum">
              <a:rPr lang="en-US" sz="1200" b="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911225"/>
              <a:t>3</a:t>
            </a:fld>
            <a:endParaRPr lang="en-US" sz="1200" b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218" tIns="45608" rIns="91218" bIns="45608"/>
          <a:lstStyle/>
          <a:p>
            <a:pPr eaLnBrk="1" hangingPunct="1"/>
            <a:endParaRPr lang="en-US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963244" y="88185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18" tIns="45608" rIns="91218" bIns="45608" anchor="b"/>
          <a:lstStyle/>
          <a:p>
            <a:pPr algn="r" defTabSz="911225"/>
            <a:fld id="{04AD02D1-105F-442B-A874-D9957862BEF5}" type="slidenum">
              <a:rPr lang="en-US" sz="1200" b="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911225"/>
              <a:t>4</a:t>
            </a:fld>
            <a:endParaRPr lang="en-US" sz="1200" b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218" tIns="45608" rIns="91218" bIns="45608"/>
          <a:lstStyle/>
          <a:p>
            <a:pPr eaLnBrk="1" hangingPunct="1"/>
            <a:endParaRPr lang="en-US" smtClean="0"/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963244" y="88185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18" tIns="45608" rIns="91218" bIns="45608" anchor="b"/>
          <a:lstStyle/>
          <a:p>
            <a:pPr algn="r" defTabSz="911225"/>
            <a:fld id="{04AD02D1-105F-442B-A874-D9957862BEF5}" type="slidenum">
              <a:rPr lang="en-US" sz="1200" b="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911225"/>
              <a:t>6</a:t>
            </a:fld>
            <a:endParaRPr lang="en-US" sz="1200" b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218" tIns="45608" rIns="91218" bIns="45608"/>
          <a:lstStyle/>
          <a:p>
            <a:endParaRPr lang="en-US" smtClean="0"/>
          </a:p>
        </p:txBody>
      </p:sp>
      <p:sp>
        <p:nvSpPr>
          <p:cNvPr id="19459" name="Slide Number Placeholder 3"/>
          <p:cNvSpPr txBox="1">
            <a:spLocks noGrp="1"/>
          </p:cNvSpPr>
          <p:nvPr/>
        </p:nvSpPr>
        <p:spPr bwMode="auto">
          <a:xfrm>
            <a:off x="3963244" y="8818563"/>
            <a:ext cx="303286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18" tIns="45608" rIns="91218" bIns="45608" anchor="b"/>
          <a:lstStyle/>
          <a:p>
            <a:pPr algn="r" defTabSz="911225"/>
            <a:fld id="{F54FBA38-91B7-45A9-9026-FFD4094DDA52}" type="slidenum">
              <a:rPr lang="en-US" sz="1200" b="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911225"/>
              <a:t>11</a:t>
            </a:fld>
            <a:endParaRPr lang="en-US" sz="1200" b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020CC-F2E8-45EE-8288-E672F40DC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B3D0D-E4C8-431F-AE79-8FB7E82CC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6096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E1BAA-0557-4FBB-940F-8BFCE98F3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8001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447800"/>
            <a:ext cx="39243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447800"/>
            <a:ext cx="39243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77ABB-355A-4442-B4E0-2B7FE0E02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3E144-8FD0-4C22-94ED-AA69F4840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26ECB-24D7-4285-93FB-E2E8172C2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4478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53051-08BD-45A9-977A-6FE4F9745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DE2C0-2939-47E7-BDA0-739633BFD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8C7FC-77D5-43A8-AB7F-FC4171CD5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E04CE-FA0B-4E67-9E48-6B2426ED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B954D-E692-4F32-83BE-9CE2F150CD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CF4A1-3D9D-4859-82D2-7752DEE16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800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447800"/>
            <a:ext cx="8001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rgbClr val="008EB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358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134675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81750"/>
            <a:ext cx="22431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DB5C1E"/>
                </a:solidFill>
                <a:latin typeface="+mn-lt"/>
              </a:defRPr>
            </a:lvl1pPr>
          </a:lstStyle>
          <a:p>
            <a:pPr>
              <a:defRPr/>
            </a:pPr>
            <a:fld id="{F9D7BE1F-CFB2-4898-921C-DE738C40B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A561C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rgbClr val="13467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rgbClr val="008EB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rgbClr val="13467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rgbClr val="008EB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rgbClr val="008EB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rgbClr val="008EB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rgbClr val="008EB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rgbClr val="008EB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rgbClr val="008EB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CA9-1-1division@state.ca.gov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73E144-8FD0-4C22-94ED-AA69F48401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" y="30480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134675"/>
                </a:solidFill>
                <a:latin typeface="Calibri" pitchFamily="34" charset="0"/>
              </a:rPr>
              <a:t>Virtual Town Hall Meeting</a:t>
            </a:r>
            <a:br>
              <a:rPr lang="en-US" sz="2400" dirty="0">
                <a:solidFill>
                  <a:srgbClr val="134675"/>
                </a:solidFill>
                <a:latin typeface="Calibri" pitchFamily="34" charset="0"/>
              </a:rPr>
            </a:br>
            <a:r>
              <a:rPr lang="en-US" sz="2400" dirty="0" smtClean="0">
                <a:solidFill>
                  <a:srgbClr val="134675"/>
                </a:solidFill>
                <a:latin typeface="Calibri" pitchFamily="34" charset="0"/>
              </a:rPr>
              <a:t>June 26, </a:t>
            </a:r>
            <a:r>
              <a:rPr lang="en-US" sz="2400" dirty="0">
                <a:solidFill>
                  <a:srgbClr val="134675"/>
                </a:solidFill>
                <a:latin typeface="Calibri" pitchFamily="34" charset="0"/>
              </a:rPr>
              <a:t>2013</a:t>
            </a:r>
            <a:br>
              <a:rPr lang="en-US" sz="2400" dirty="0">
                <a:solidFill>
                  <a:srgbClr val="134675"/>
                </a:solidFill>
                <a:latin typeface="Calibri" pitchFamily="34" charset="0"/>
              </a:rPr>
            </a:br>
            <a:r>
              <a:rPr lang="en-US" sz="2400" dirty="0" smtClean="0">
                <a:solidFill>
                  <a:srgbClr val="134675"/>
                </a:solidFill>
                <a:latin typeface="Calibri" pitchFamily="34" charset="0"/>
              </a:rPr>
              <a:t>Announcements &amp; Updates to Policy Changes</a:t>
            </a:r>
            <a:endParaRPr lang="en-US" sz="2400" dirty="0">
              <a:solidFill>
                <a:srgbClr val="134675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4572000"/>
            <a:ext cx="8077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000" b="0" dirty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Karen Wong, Director</a:t>
            </a:r>
          </a:p>
          <a:p>
            <a:pPr algn="ctr">
              <a:defRPr/>
            </a:pPr>
            <a:r>
              <a:rPr lang="en-US" sz="2000" b="0" dirty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Public Safety Communications </a:t>
            </a:r>
            <a:r>
              <a:rPr lang="en-US" sz="2000" b="0" dirty="0" smtClean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Office (PSCO)</a:t>
            </a:r>
            <a:endParaRPr lang="en-US" sz="2000" b="0" dirty="0">
              <a:solidFill>
                <a:srgbClr val="CA561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ranklin Gothic Medium" pitchFamily="34" charset="0"/>
            </a:endParaRPr>
          </a:p>
          <a:p>
            <a:pPr algn="ctr">
              <a:defRPr/>
            </a:pPr>
            <a:r>
              <a:rPr lang="en-US" sz="2000" b="0" dirty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&amp;</a:t>
            </a:r>
          </a:p>
          <a:p>
            <a:pPr algn="ctr">
              <a:defRPr/>
            </a:pPr>
            <a:r>
              <a:rPr lang="en-US" sz="2000" b="0" dirty="0" smtClean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William (Bill) Anderson, Interim Deputy </a:t>
            </a:r>
            <a:r>
              <a:rPr lang="en-US" sz="2000" b="0" dirty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Director</a:t>
            </a:r>
          </a:p>
          <a:p>
            <a:pPr algn="ctr">
              <a:defRPr/>
            </a:pPr>
            <a:r>
              <a:rPr lang="en-US" sz="2000" b="0" dirty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California 9-1-1 Emergency Communications </a:t>
            </a:r>
            <a:r>
              <a:rPr lang="en-US" sz="2000" b="0" dirty="0" smtClean="0">
                <a:solidFill>
                  <a:srgbClr val="CA56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4" charset="0"/>
              </a:rPr>
              <a:t>Division (CA9-1-1 Division)</a:t>
            </a:r>
            <a:endParaRPr lang="en-US" sz="2000" b="0" dirty="0">
              <a:solidFill>
                <a:srgbClr val="CA561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ranklin Gothic Medium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43" y="914400"/>
            <a:ext cx="7351713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079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8001000" cy="609600"/>
          </a:xfrm>
        </p:spPr>
        <p:txBody>
          <a:bodyPr/>
          <a:lstStyle/>
          <a:p>
            <a:pPr algn="ctr"/>
            <a:r>
              <a:rPr lang="en-US" sz="2800" cap="all" dirty="0"/>
              <a:t>Requires further review by a Work Group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485187"/>
              </p:ext>
            </p:extLst>
          </p:nvPr>
        </p:nvGraphicFramePr>
        <p:xfrm>
          <a:off x="1143000" y="1371599"/>
          <a:ext cx="7315200" cy="4800600"/>
        </p:xfrm>
        <a:graphic>
          <a:graphicData uri="http://schemas.openxmlformats.org/drawingml/2006/table">
            <a:tbl>
              <a:tblPr firstRow="1" firstCol="1" bandRow="1"/>
              <a:tblGrid>
                <a:gridCol w="1732547"/>
                <a:gridCol w="1856301"/>
                <a:gridCol w="3726352"/>
              </a:tblGrid>
              <a:tr h="5025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Description of Changes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Proposed Action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Status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2894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Provides funding for “incremental” and system cost consistent with statute and sunsets annual accrual funding process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Sunset annual accrual funding process.  Establish a Work Group to define approved incremental costs.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5/2/13 Issued Letter to State 9-1-1 Advisory Board Members with a Nomination Form that included eight (8) categories that include: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State 9-1-1 Advisory Board Member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 State Sheriff’s Association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 Police Chiefs’ Association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894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Changes equipment replacement policy to seven years.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Establish a Work Group to assess state’s current funding policy methodology and equipment replacement cycle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County Coordinator Task Force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Large, Medium &amp; Small PSAPs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Secondary PSAP or Fire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 9-1-1 Emergency Communications Division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92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Requires local 9-1-1 dispatch centers to submit an annual spending plan by July 1st of each year.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Pending – this will be enacted once the funding model/equipment replacement schedule is refined by Work Group.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6/5/13 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Compiled Nominations and identified one representative from each category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TBD - Shared 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Work Group representatives with State 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9-1-1 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Advisory Board Members.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TBD - Contact 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Work Group to coordinate first meeting.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73E144-8FD0-4C22-94ED-AA69F48401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8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5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7848600" cy="8382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US" sz="2400" cap="all" dirty="0" smtClean="0">
                <a:ea typeface="ＭＳ Ｐゴシック"/>
                <a:cs typeface="Arial" charset="0"/>
              </a:rPr>
              <a:t>TIMELINE </a:t>
            </a:r>
            <a:br>
              <a:rPr lang="en-US" sz="2400" cap="all" dirty="0" smtClean="0">
                <a:ea typeface="ＭＳ Ｐゴシック"/>
                <a:cs typeface="Arial" charset="0"/>
              </a:rPr>
            </a:br>
            <a:r>
              <a:rPr lang="en-US" sz="2400" cap="all" dirty="0" smtClean="0">
                <a:ea typeface="ＭＳ Ｐゴシック"/>
                <a:cs typeface="Arial" charset="0"/>
              </a:rPr>
              <a:t>9-1-1 Proposed </a:t>
            </a:r>
            <a:r>
              <a:rPr lang="en-US" sz="2400" cap="all" dirty="0" smtClean="0">
                <a:ea typeface="ＭＳ Ｐゴシック"/>
                <a:cs typeface="Arial" charset="0"/>
              </a:rPr>
              <a:t>Policy and Practice Changes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30672"/>
              </p:ext>
            </p:extLst>
          </p:nvPr>
        </p:nvGraphicFramePr>
        <p:xfrm>
          <a:off x="1143000" y="1295400"/>
          <a:ext cx="7620000" cy="4724400"/>
        </p:xfrm>
        <a:graphic>
          <a:graphicData uri="http://schemas.openxmlformats.org/drawingml/2006/table">
            <a:tbl>
              <a:tblPr/>
              <a:tblGrid>
                <a:gridCol w="996765"/>
                <a:gridCol w="6623235"/>
              </a:tblGrid>
              <a:tr h="256979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DATE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Description of Activity or Action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6025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/>
                          <a:cs typeface="Arial"/>
                        </a:rPr>
                        <a:t>2012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Arial"/>
                        </a:rPr>
                        <a:t>California 9-1-1 Emergency Communications 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Division conducted a review of the State’s current 9-1-1 policy and practices, in an effort to ensure sufficient resources are made available to Public Safety Answering Points and align</a:t>
                      </a:r>
                      <a:r>
                        <a:rPr lang="en-US" sz="1200" kern="1200" dirty="0">
                          <a:effectLst/>
                          <a:latin typeface="+mj-lt"/>
                          <a:ea typeface="Calibri"/>
                          <a:cs typeface="Arial"/>
                        </a:rPr>
                        <a:t> with statute and state law.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Arial"/>
                        </a:rPr>
                        <a:t>  The review and analysis identified seven proposed 9-1-1 policy and practice changes.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567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12/12/12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/>
                          <a:cs typeface="Arial"/>
                        </a:rPr>
                        <a:t>The California 9-1-1 Emergency Communications Division presented the seven proposed 9-1-1 policy and practice changes to the State 9-1-1 Advisory Board.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166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12/18/12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Arial"/>
                        </a:rPr>
                        <a:t>California 9-1-1 Emergency Communications 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Division issued to stakeholders a letter entitled “Proposed 9-1-1 Policy and Practice Changes”.  Input regarding the proposed changes was requested by April 2, 2013.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0063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4/17/13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At the State 9-1-1 Advisory Board Quarterly meeting, the input from stakeholders on the seven 9-1-1 proposed policy and practice changes were presented and voted on by the State 9-1-1 Advisory Board.  Additionally, State 9-1-1 Advisory Board members voted to establish a Work Group to assess and further review three of the seven 9-1-1 proposed policy and practice changes.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308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5/2/13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/>
                          <a:cs typeface="Arial"/>
                        </a:rPr>
                        <a:t>Issued Letter to Wireless Service Provider Partners entitled:  Sunset of the Existing 9-1-1 Wireless Service Provider Policy.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59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5/2/13</a:t>
                      </a:r>
                      <a:endParaRPr lang="en-US" sz="11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Issued Letter to State 9-1-1 Advisory Board Members with a Nomination Form that included eight (8) categories.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33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Times New Roman"/>
                          <a:cs typeface="Arial"/>
                        </a:rPr>
                        <a:t>6/5/13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Compiled Work Group Nominations and identified one representative from each category.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cap="all" dirty="0" smtClean="0">
                <a:ea typeface="ＭＳ Ｐゴシック"/>
                <a:cs typeface="Arial" charset="0"/>
              </a:rPr>
              <a:t>TIMELINE (Continued)</a:t>
            </a:r>
            <a:r>
              <a:rPr lang="en-US" sz="2400" cap="all" dirty="0">
                <a:ea typeface="ＭＳ Ｐゴシック"/>
                <a:cs typeface="Arial" charset="0"/>
              </a:rPr>
              <a:t/>
            </a:r>
            <a:br>
              <a:rPr lang="en-US" sz="2400" cap="all" dirty="0">
                <a:ea typeface="ＭＳ Ｐゴシック"/>
                <a:cs typeface="Arial" charset="0"/>
              </a:rPr>
            </a:br>
            <a:r>
              <a:rPr lang="en-US" sz="2400" cap="all" dirty="0" smtClean="0">
                <a:ea typeface="ＭＳ Ｐゴシック"/>
                <a:cs typeface="Arial" charset="0"/>
              </a:rPr>
              <a:t>9-1-1 Proposed </a:t>
            </a:r>
            <a:r>
              <a:rPr lang="en-US" sz="2400" cap="all" dirty="0">
                <a:ea typeface="ＭＳ Ｐゴシック"/>
                <a:cs typeface="Arial" charset="0"/>
              </a:rPr>
              <a:t>Policy and Practice Changes</a:t>
            </a:r>
            <a:endParaRPr lang="en-US" sz="2400" cap="all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862028"/>
              </p:ext>
            </p:extLst>
          </p:nvPr>
        </p:nvGraphicFramePr>
        <p:xfrm>
          <a:off x="1295400" y="1676400"/>
          <a:ext cx="7239000" cy="4605005"/>
        </p:xfrm>
        <a:graphic>
          <a:graphicData uri="http://schemas.openxmlformats.org/drawingml/2006/table">
            <a:tbl>
              <a:tblPr/>
              <a:tblGrid>
                <a:gridCol w="946926"/>
                <a:gridCol w="6292074"/>
              </a:tblGrid>
              <a:tr h="399726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DATE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Description of Activity or Action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4708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/>
                          <a:cs typeface="Arial"/>
                        </a:rPr>
                        <a:t>6/6/13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/>
                          <a:cs typeface="Arial"/>
                        </a:rPr>
                        <a:t>Issued Notice 2013-01Revision to the CA 9-1-1 Operations Manual Travel Reimbursement Policy. (Included two enclosures:  Revised Policy and Travel Reimbursement Quick Reference Resource Guide)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609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6/6/13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Issued Notice 2013-02 Revision to the CA 9-1-1 Operations Manual – Training Policies (Included one enclosure:  Revised Policy)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609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6/20/13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Issued Notice 2013-03 Revision to the CA 9-1-1 Operations Manual – Foreign Language Interpretation (Included one enclosure:  Revised Policy)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183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/>
                          <a:cs typeface="Arial"/>
                        </a:rPr>
                        <a:t>6/20/13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Issued Notice 2013-04 New State Contract for Foreign Language Emergency Interpretation Services and Transition Plan.  (Included two enclosures:  Side by Side of New State Contract compared to CMAS, and the Transition Plan to New State Contract)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1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TBD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Shared Work Group representatives with State 9-1-1 Advisory Board Members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27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/>
                          <a:cs typeface="Arial"/>
                        </a:rPr>
                        <a:t>6/30/13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State 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Contract with CanTalk </a:t>
                      </a: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expires 6/30/13.  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All PSAPs </a:t>
                      </a: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using expiring State Contract should </a:t>
                      </a: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be transitioned to new State Contract with LanguageLine Solutions to ensure there is no interruption in receiving services.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51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TBD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Contact Work Group to coordinate first meeting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7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3600" dirty="0" smtClean="0"/>
              <a:t>CA 9-1-1 Emergency Communications Division</a:t>
            </a:r>
          </a:p>
          <a:p>
            <a:pPr marL="0" indent="0" algn="ctr">
              <a:buNone/>
            </a:pPr>
            <a:r>
              <a:rPr lang="en-US" sz="4800" dirty="0" smtClean="0"/>
              <a:t>CA9-1-1 Division </a:t>
            </a:r>
          </a:p>
          <a:p>
            <a:pPr marL="0" indent="0" algn="ctr">
              <a:buNone/>
            </a:pPr>
            <a:endParaRPr lang="en-US" sz="2800" dirty="0"/>
          </a:p>
          <a:p>
            <a:r>
              <a:rPr lang="en-US" dirty="0" smtClean="0">
                <a:hlinkClick r:id="rId2"/>
              </a:rPr>
              <a:t>Email : CA9-1-1division@state.ca.gov</a:t>
            </a:r>
            <a:endParaRPr lang="en-US" dirty="0" smtClean="0"/>
          </a:p>
          <a:p>
            <a:r>
              <a:rPr lang="en-US" dirty="0" smtClean="0"/>
              <a:t>Main Phone Number : 916-657-9369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310086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0" dirty="0" smtClean="0">
                <a:solidFill>
                  <a:srgbClr val="DB5C1E"/>
                </a:solidFill>
                <a:latin typeface="+mj-lt"/>
              </a:rPr>
              <a:t>WELCOME</a:t>
            </a:r>
            <a:endParaRPr lang="en-US" sz="4000" b="0" dirty="0">
              <a:solidFill>
                <a:srgbClr val="DB5C1E"/>
              </a:solidFill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1225689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A561C"/>
              </a:buClr>
              <a:buFont typeface="Franklin Gothic Medium" pitchFamily="34" charset="0"/>
              <a:buChar char="■"/>
            </a:pPr>
            <a:r>
              <a:rPr lang="en-US" sz="2400" b="0" dirty="0">
                <a:solidFill>
                  <a:srgbClr val="134675"/>
                </a:solidFill>
                <a:latin typeface="+mn-lt"/>
              </a:rPr>
              <a:t>Welcome to </a:t>
            </a:r>
            <a:r>
              <a:rPr lang="en-US" sz="2400" b="0" dirty="0" smtClean="0">
                <a:solidFill>
                  <a:srgbClr val="134675"/>
                </a:solidFill>
                <a:latin typeface="+mn-lt"/>
              </a:rPr>
              <a:t>our </a:t>
            </a:r>
            <a:r>
              <a:rPr lang="en-US" sz="2400" b="0" dirty="0">
                <a:solidFill>
                  <a:srgbClr val="134675"/>
                </a:solidFill>
                <a:latin typeface="+mn-lt"/>
              </a:rPr>
              <a:t>Virtual Town Hall </a:t>
            </a:r>
            <a:r>
              <a:rPr lang="en-US" sz="2400" b="0" dirty="0" smtClean="0">
                <a:solidFill>
                  <a:srgbClr val="134675"/>
                </a:solidFill>
                <a:latin typeface="+mn-lt"/>
              </a:rPr>
              <a:t>Meeting that is scheduled today from 1:00 PM to 2:30 PM.</a:t>
            </a:r>
          </a:p>
          <a:p>
            <a:pPr>
              <a:buClr>
                <a:srgbClr val="CA561C"/>
              </a:buClr>
            </a:pPr>
            <a:endParaRPr lang="en-US" sz="2400" b="0" dirty="0" smtClean="0">
              <a:solidFill>
                <a:srgbClr val="134675"/>
              </a:solidFill>
              <a:latin typeface="+mn-lt"/>
            </a:endParaRPr>
          </a:p>
          <a:p>
            <a:pPr marL="342900" indent="-342900">
              <a:buClr>
                <a:srgbClr val="CA561C"/>
              </a:buClr>
              <a:buFont typeface="Franklin Gothic Medium" pitchFamily="34" charset="0"/>
              <a:buChar char="■"/>
            </a:pPr>
            <a:r>
              <a:rPr lang="en-US" sz="2400" b="0" dirty="0" smtClean="0">
                <a:solidFill>
                  <a:srgbClr val="134675"/>
                </a:solidFill>
                <a:latin typeface="+mn-lt"/>
              </a:rPr>
              <a:t>Today we will have </a:t>
            </a:r>
            <a:r>
              <a:rPr lang="en-US" sz="2400" dirty="0" smtClean="0">
                <a:solidFill>
                  <a:srgbClr val="134675"/>
                </a:solidFill>
                <a:latin typeface="Calibri" pitchFamily="34" charset="0"/>
              </a:rPr>
              <a:t>Announcements and Updates </a:t>
            </a:r>
            <a:r>
              <a:rPr lang="en-US" sz="2400" dirty="0">
                <a:solidFill>
                  <a:srgbClr val="134675"/>
                </a:solidFill>
                <a:latin typeface="Calibri" pitchFamily="34" charset="0"/>
              </a:rPr>
              <a:t>to Policy Changes </a:t>
            </a:r>
            <a:r>
              <a:rPr lang="en-US" sz="2400" b="0" dirty="0" smtClean="0">
                <a:solidFill>
                  <a:srgbClr val="134675"/>
                </a:solidFill>
                <a:latin typeface="+mn-lt"/>
              </a:rPr>
              <a:t>to </a:t>
            </a:r>
            <a:r>
              <a:rPr lang="en-US" sz="2400" b="0" dirty="0">
                <a:solidFill>
                  <a:srgbClr val="134675"/>
                </a:solidFill>
                <a:latin typeface="+mn-lt"/>
              </a:rPr>
              <a:t>the State Emergency Telephone Number </a:t>
            </a:r>
            <a:r>
              <a:rPr lang="en-US" sz="2400" b="0" dirty="0" smtClean="0">
                <a:solidFill>
                  <a:srgbClr val="134675"/>
                </a:solidFill>
                <a:latin typeface="+mn-lt"/>
              </a:rPr>
              <a:t>Account that includes stakeholder’s questions.</a:t>
            </a:r>
          </a:p>
          <a:p>
            <a:pPr>
              <a:buClr>
                <a:srgbClr val="CA561C"/>
              </a:buClr>
            </a:pPr>
            <a:endParaRPr lang="en-US" sz="2400" b="0" dirty="0" smtClean="0">
              <a:solidFill>
                <a:srgbClr val="134675"/>
              </a:solidFill>
              <a:latin typeface="+mn-lt"/>
            </a:endParaRPr>
          </a:p>
          <a:p>
            <a:pPr marL="285750" lvl="0" indent="-285750">
              <a:buClr>
                <a:srgbClr val="CA561C"/>
              </a:buClr>
              <a:buFont typeface="Arial" pitchFamily="34" charset="0"/>
              <a:buChar char="■"/>
            </a:pPr>
            <a:r>
              <a:rPr lang="en-US" sz="2400" b="0" dirty="0">
                <a:solidFill>
                  <a:srgbClr val="134675"/>
                </a:solidFill>
                <a:latin typeface="Franklin Gothic Medium"/>
              </a:rPr>
              <a:t>Our objective today is to share through this Virtual Town Hall Meeting announcements and updates to the </a:t>
            </a:r>
            <a:r>
              <a:rPr lang="en-US" sz="2400" b="0" dirty="0" smtClean="0">
                <a:solidFill>
                  <a:srgbClr val="134675"/>
                </a:solidFill>
                <a:latin typeface="Franklin Gothic Medium"/>
              </a:rPr>
              <a:t>9-1-1 Proposed Policy and Practice Changes</a:t>
            </a:r>
            <a:r>
              <a:rPr lang="en-US" sz="2400" b="0" dirty="0">
                <a:solidFill>
                  <a:srgbClr val="134675"/>
                </a:solidFill>
                <a:latin typeface="Franklin Gothic Medium"/>
              </a:rPr>
              <a:t>, effective dates, implementation, and to reach out to our stakeholders and ask for input related to the </a:t>
            </a:r>
            <a:r>
              <a:rPr lang="en-US" sz="2400" b="0" dirty="0" smtClean="0">
                <a:solidFill>
                  <a:srgbClr val="134675"/>
                </a:solidFill>
                <a:latin typeface="Franklin Gothic Medium"/>
              </a:rPr>
              <a:t>updates</a:t>
            </a:r>
            <a:r>
              <a:rPr lang="en-US" sz="2400" b="0" dirty="0">
                <a:solidFill>
                  <a:srgbClr val="134675"/>
                </a:solidFill>
                <a:latin typeface="Franklin Gothic Medium"/>
              </a:rPr>
              <a:t>. </a:t>
            </a:r>
          </a:p>
          <a:p>
            <a:pPr>
              <a:buClr>
                <a:srgbClr val="CA561C"/>
              </a:buClr>
            </a:pPr>
            <a:endParaRPr lang="en-US" sz="2400" b="0" dirty="0" smtClean="0">
              <a:solidFill>
                <a:srgbClr val="134675"/>
              </a:solidFill>
              <a:latin typeface="+mn-lt"/>
            </a:endParaRPr>
          </a:p>
          <a:p>
            <a:pPr>
              <a:buClr>
                <a:srgbClr val="CA561C"/>
              </a:buClr>
            </a:pPr>
            <a:r>
              <a:rPr lang="en-US" sz="2400" b="0" dirty="0" smtClean="0">
                <a:solidFill>
                  <a:srgbClr val="134675"/>
                </a:solidFill>
                <a:latin typeface="+mn-lt"/>
              </a:rPr>
              <a:t>  </a:t>
            </a:r>
            <a:endParaRPr lang="en-US" sz="2400" b="0" dirty="0">
              <a:solidFill>
                <a:srgbClr val="13467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616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ChangeArrowheads="1"/>
          </p:cNvSpPr>
          <p:nvPr/>
        </p:nvSpPr>
        <p:spPr bwMode="auto">
          <a:xfrm>
            <a:off x="838200" y="304800"/>
            <a:ext cx="624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4000" b="0" dirty="0" smtClean="0">
                <a:solidFill>
                  <a:srgbClr val="CA561C"/>
                </a:solidFill>
                <a:latin typeface="Franklin Gothic Medium" pitchFamily="34" charset="0"/>
                <a:cs typeface="Arial" charset="0"/>
              </a:rPr>
              <a:t>ANNOUNCEMENTS</a:t>
            </a:r>
            <a:endParaRPr lang="en-US" sz="4000" b="0" dirty="0">
              <a:solidFill>
                <a:srgbClr val="CA561C"/>
              </a:solidFill>
              <a:latin typeface="Franklin Gothic Medium" pitchFamily="34" charset="0"/>
              <a:cs typeface="Arial" charset="0"/>
            </a:endParaRPr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914400" y="990600"/>
            <a:ext cx="7924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Interim </a:t>
            </a:r>
            <a:r>
              <a:rPr lang="en-US" sz="2800" b="0" dirty="0">
                <a:solidFill>
                  <a:srgbClr val="134675"/>
                </a:solidFill>
                <a:latin typeface="Franklin Gothic Medium" pitchFamily="34" charset="0"/>
              </a:rPr>
              <a:t>CA 9-1-1 Division Deputy </a:t>
            </a: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Director</a:t>
            </a:r>
          </a:p>
          <a:p>
            <a:pPr eaLnBrk="0" hangingPunct="0">
              <a:spcBef>
                <a:spcPct val="20000"/>
              </a:spcBef>
            </a:pP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Transition </a:t>
            </a:r>
            <a:r>
              <a:rPr lang="en-US" sz="2800" b="0" dirty="0">
                <a:solidFill>
                  <a:srgbClr val="134675"/>
                </a:solidFill>
                <a:latin typeface="Franklin Gothic Medium" pitchFamily="34" charset="0"/>
              </a:rPr>
              <a:t>to the California Emergency Management Agency (</a:t>
            </a:r>
            <a:r>
              <a:rPr lang="en-US" sz="2800" b="0" dirty="0" err="1">
                <a:solidFill>
                  <a:srgbClr val="134675"/>
                </a:solidFill>
                <a:latin typeface="Franklin Gothic Medium" pitchFamily="34" charset="0"/>
              </a:rPr>
              <a:t>CalEMA</a:t>
            </a: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)</a:t>
            </a:r>
          </a:p>
          <a:p>
            <a:pPr eaLnBrk="0" hangingPunct="0">
              <a:spcBef>
                <a:spcPct val="20000"/>
              </a:spcBef>
            </a:pP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CA 9-1-1 Education </a:t>
            </a:r>
            <a:r>
              <a:rPr lang="en-US" sz="2800" b="0" dirty="0">
                <a:solidFill>
                  <a:srgbClr val="134675"/>
                </a:solidFill>
                <a:latin typeface="Franklin Gothic Medium" pitchFamily="34" charset="0"/>
              </a:rPr>
              <a:t>and Awareness </a:t>
            </a: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Program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800" b="0" dirty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New State Contract for statewide Foreign Language Emergency Interpretation Services</a:t>
            </a: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>
              <a:buClr>
                <a:srgbClr val="CA561C"/>
              </a:buClr>
            </a:pPr>
            <a:endParaRPr lang="en-US" sz="2400" b="0" dirty="0">
              <a:solidFill>
                <a:srgbClr val="134675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800" b="0" dirty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800" b="0" dirty="0">
              <a:solidFill>
                <a:srgbClr val="134675"/>
              </a:solidFill>
              <a:latin typeface="Franklin Gothic Medium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9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ChangeArrowheads="1"/>
          </p:cNvSpPr>
          <p:nvPr/>
        </p:nvSpPr>
        <p:spPr bwMode="auto">
          <a:xfrm>
            <a:off x="838200" y="304800"/>
            <a:ext cx="624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4000" b="0" dirty="0" smtClean="0">
                <a:solidFill>
                  <a:srgbClr val="CA561C"/>
                </a:solidFill>
                <a:latin typeface="Franklin Gothic Medium" pitchFamily="34" charset="0"/>
                <a:cs typeface="Arial" charset="0"/>
              </a:rPr>
              <a:t>MEETING AGENDA</a:t>
            </a:r>
            <a:endParaRPr lang="en-US" sz="4000" b="0" dirty="0">
              <a:solidFill>
                <a:srgbClr val="CA561C"/>
              </a:solidFill>
              <a:latin typeface="Franklin Gothic Medium" pitchFamily="34" charset="0"/>
              <a:cs typeface="Arial" charset="0"/>
            </a:endParaRPr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914400" y="990600"/>
            <a:ext cx="7924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endParaRPr lang="en-US" sz="10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Updates to Policy Changes as a result of the 4/17/2013 State 9-1-1 Advisory Board Meeting</a:t>
            </a: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.</a:t>
            </a:r>
          </a:p>
          <a:p>
            <a:pPr eaLnBrk="0" hangingPunct="0">
              <a:spcBef>
                <a:spcPct val="20000"/>
              </a:spcBef>
            </a:pP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eaLnBrk="0" hangingPunct="0">
              <a:spcBef>
                <a:spcPct val="20000"/>
              </a:spcBef>
            </a:pPr>
            <a:endParaRPr lang="en-US" sz="1000" b="0" dirty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Timeline–9-1-1 Proposed </a:t>
            </a: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Policy and Practice Changes</a:t>
            </a:r>
          </a:p>
          <a:p>
            <a:pPr marL="342900" lvl="0" indent="-342900" eaLnBrk="0" hangingPunct="0">
              <a:spcBef>
                <a:spcPct val="20000"/>
              </a:spcBef>
              <a:buBlip>
                <a:blip r:embed="rId3"/>
              </a:buBlip>
            </a:pP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627063" lvl="0" indent="-627063" eaLnBrk="0" hangingPunct="0">
              <a:spcBef>
                <a:spcPct val="20000"/>
              </a:spcBef>
            </a:pP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**	Throughout the Town Hall Meeting we </a:t>
            </a:r>
            <a:r>
              <a:rPr lang="en-US" sz="2800" b="0" dirty="0">
                <a:solidFill>
                  <a:srgbClr val="134675"/>
                </a:solidFill>
                <a:latin typeface="Franklin Gothic Medium" pitchFamily="34" charset="0"/>
              </a:rPr>
              <a:t>will </a:t>
            </a: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respond to questions previously submitted </a:t>
            </a:r>
            <a:r>
              <a:rPr lang="en-US" sz="2800" b="0" dirty="0">
                <a:solidFill>
                  <a:srgbClr val="134675"/>
                </a:solidFill>
                <a:latin typeface="Franklin Gothic Medium" pitchFamily="34" charset="0"/>
              </a:rPr>
              <a:t>by </a:t>
            </a:r>
            <a:r>
              <a:rPr lang="en-US" sz="2800" b="0" dirty="0" smtClean="0">
                <a:solidFill>
                  <a:srgbClr val="134675"/>
                </a:solidFill>
                <a:latin typeface="Franklin Gothic Medium" pitchFamily="34" charset="0"/>
              </a:rPr>
              <a:t>stakeholders as well as respond to participants questions in real-time, as </a:t>
            </a:r>
            <a:r>
              <a:rPr lang="en-US" sz="2800" b="0" dirty="0">
                <a:solidFill>
                  <a:srgbClr val="134675"/>
                </a:solidFill>
                <a:latin typeface="Franklin Gothic Medium" pitchFamily="34" charset="0"/>
              </a:rPr>
              <a:t>time allows.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800" b="0" dirty="0">
              <a:solidFill>
                <a:srgbClr val="134675"/>
              </a:solidFill>
              <a:latin typeface="Franklin Gothic Medium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CA561C"/>
              </a:buClr>
              <a:buNone/>
            </a:pPr>
            <a:r>
              <a:rPr lang="en-US" sz="2400" dirty="0"/>
              <a:t>With me today </a:t>
            </a:r>
            <a:r>
              <a:rPr lang="en-US" sz="2400" dirty="0" smtClean="0"/>
              <a:t>is:</a:t>
            </a:r>
          </a:p>
          <a:p>
            <a:pPr marL="0" indent="0">
              <a:buClr>
                <a:srgbClr val="CA561C"/>
              </a:buClr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800100" lvl="1" indent="-342900">
              <a:spcAft>
                <a:spcPts val="600"/>
              </a:spcAft>
              <a:buClr>
                <a:srgbClr val="CA561C"/>
              </a:buClr>
              <a:buFont typeface="Wingdings" pitchFamily="2" charset="2"/>
              <a:buChar char="Ø"/>
            </a:pPr>
            <a:r>
              <a:rPr lang="en-US" dirty="0">
                <a:solidFill>
                  <a:srgbClr val="134675"/>
                </a:solidFill>
              </a:rPr>
              <a:t>William (Bill) Anderson, Interim Deputy Director of the CA 9-1-1 Division; </a:t>
            </a:r>
          </a:p>
          <a:p>
            <a:pPr marL="800100" lvl="1" indent="-342900">
              <a:spcAft>
                <a:spcPts val="600"/>
              </a:spcAft>
              <a:buClr>
                <a:srgbClr val="CA561C"/>
              </a:buClr>
              <a:buFont typeface="Wingdings" pitchFamily="2" charset="2"/>
              <a:buChar char="Ø"/>
            </a:pPr>
            <a:r>
              <a:rPr lang="en-US" dirty="0">
                <a:solidFill>
                  <a:srgbClr val="134675"/>
                </a:solidFill>
              </a:rPr>
              <a:t>Monica McGrath, Manager of the Business Management Section of the CA 9-1-1 Division; and,</a:t>
            </a:r>
          </a:p>
          <a:p>
            <a:pPr marL="800100" lvl="1" indent="-342900">
              <a:buClr>
                <a:srgbClr val="CA561C"/>
              </a:buClr>
              <a:buFont typeface="Wingdings" pitchFamily="2" charset="2"/>
              <a:buChar char="Ø"/>
            </a:pPr>
            <a:r>
              <a:rPr lang="en-US" dirty="0">
                <a:solidFill>
                  <a:srgbClr val="134675"/>
                </a:solidFill>
              </a:rPr>
              <a:t>Christine </a:t>
            </a:r>
            <a:r>
              <a:rPr lang="en-US" dirty="0" err="1">
                <a:solidFill>
                  <a:srgbClr val="134675"/>
                </a:solidFill>
              </a:rPr>
              <a:t>Lally</a:t>
            </a:r>
            <a:r>
              <a:rPr lang="en-US" dirty="0">
                <a:solidFill>
                  <a:srgbClr val="134675"/>
                </a:solidFill>
              </a:rPr>
              <a:t>, Assistant Secretary, Communications and Legislation, CA Technology Agency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ChangeArrowheads="1"/>
          </p:cNvSpPr>
          <p:nvPr/>
        </p:nvSpPr>
        <p:spPr bwMode="auto">
          <a:xfrm>
            <a:off x="1066800" y="304800"/>
            <a:ext cx="685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3600" b="0" dirty="0" smtClean="0">
                <a:solidFill>
                  <a:srgbClr val="CA561C"/>
                </a:solidFill>
                <a:latin typeface="Franklin Gothic Medium" pitchFamily="34" charset="0"/>
                <a:cs typeface="Arial" charset="0"/>
              </a:rPr>
              <a:t>UPDATES TO POLICY CHANGES</a:t>
            </a:r>
            <a:endParaRPr lang="en-US" sz="3600" b="0" dirty="0">
              <a:solidFill>
                <a:srgbClr val="CA561C"/>
              </a:solidFill>
              <a:latin typeface="Franklin Gothic Medium" pitchFamily="34" charset="0"/>
              <a:cs typeface="Arial" charset="0"/>
            </a:endParaRPr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838200" y="435429"/>
            <a:ext cx="7924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8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endParaRPr lang="en-US" sz="2400" b="0" dirty="0" smtClean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400" b="0" dirty="0" smtClean="0">
                <a:solidFill>
                  <a:srgbClr val="134675"/>
                </a:solidFill>
                <a:latin typeface="Franklin Gothic Medium" pitchFamily="34" charset="0"/>
              </a:rPr>
              <a:t>Presented to and voted on by the State 9-1-1 Advisory Board at April 17, 2013 Quarterly Meeting</a:t>
            </a:r>
          </a:p>
          <a:p>
            <a:pPr eaLnBrk="0" hangingPunct="0">
              <a:spcBef>
                <a:spcPct val="20000"/>
              </a:spcBef>
            </a:pPr>
            <a:endParaRPr lang="en-US" sz="2400" b="0" dirty="0">
              <a:solidFill>
                <a:srgbClr val="134675"/>
              </a:solidFill>
              <a:latin typeface="Franklin Gothic Medium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400" b="0" dirty="0" smtClean="0">
                <a:solidFill>
                  <a:srgbClr val="134675"/>
                </a:solidFill>
                <a:latin typeface="Franklin Gothic Medium" pitchFamily="34" charset="0"/>
              </a:rPr>
              <a:t>Results of the input received from stakeholders were grouped into three categories:</a:t>
            </a:r>
          </a:p>
          <a:p>
            <a:pPr marL="914400" lvl="1" indent="-457200" eaLnBrk="0" hangingPunct="0">
              <a:spcBef>
                <a:spcPct val="20000"/>
              </a:spcBef>
              <a:buFont typeface="Wingdings" pitchFamily="2" charset="2"/>
              <a:buChar char="v"/>
            </a:pPr>
            <a:r>
              <a:rPr lang="en-US" sz="2400" b="0" dirty="0" smtClean="0">
                <a:solidFill>
                  <a:srgbClr val="134675"/>
                </a:solidFill>
                <a:latin typeface="Franklin Gothic Medium" pitchFamily="34" charset="0"/>
              </a:rPr>
              <a:t>Move forward with changes – identify effective dates and recommended action</a:t>
            </a:r>
          </a:p>
          <a:p>
            <a:pPr marL="914400" lvl="1" indent="-457200" eaLnBrk="0" hangingPunct="0">
              <a:spcBef>
                <a:spcPct val="20000"/>
              </a:spcBef>
              <a:buFont typeface="Wingdings" pitchFamily="2" charset="2"/>
              <a:buChar char="v"/>
            </a:pPr>
            <a:r>
              <a:rPr lang="en-US" sz="2400" b="0" dirty="0" smtClean="0">
                <a:solidFill>
                  <a:srgbClr val="134675"/>
                </a:solidFill>
                <a:latin typeface="Franklin Gothic Medium" pitchFamily="34" charset="0"/>
              </a:rPr>
              <a:t>Move forward with change after a Transition Plan has been developed</a:t>
            </a:r>
          </a:p>
          <a:p>
            <a:pPr marL="914400" lvl="1" indent="-457200" eaLnBrk="0" hangingPunct="0">
              <a:spcBef>
                <a:spcPct val="20000"/>
              </a:spcBef>
              <a:buFont typeface="Wingdings" pitchFamily="2" charset="2"/>
              <a:buChar char="v"/>
            </a:pPr>
            <a:r>
              <a:rPr lang="en-US" sz="2400" b="0" dirty="0" smtClean="0">
                <a:solidFill>
                  <a:srgbClr val="134675"/>
                </a:solidFill>
                <a:latin typeface="Franklin Gothic Medium" pitchFamily="34" charset="0"/>
              </a:rPr>
              <a:t>Requires further review by a Work Group</a:t>
            </a:r>
          </a:p>
          <a:p>
            <a:pPr eaLnBrk="0" hangingPunct="0">
              <a:spcBef>
                <a:spcPct val="20000"/>
              </a:spcBef>
            </a:pPr>
            <a:endParaRPr lang="en-US" sz="2800" b="0" dirty="0">
              <a:solidFill>
                <a:srgbClr val="134675"/>
              </a:solidFill>
              <a:latin typeface="Franklin Gothic Medium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6/26/2013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3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8153400" cy="838200"/>
          </a:xfrm>
        </p:spPr>
        <p:txBody>
          <a:bodyPr/>
          <a:lstStyle/>
          <a:p>
            <a:pPr algn="ctr" eaLnBrk="1" hangingPunct="1"/>
            <a:r>
              <a:rPr lang="en-US" sz="2000" dirty="0" smtClean="0">
                <a:cs typeface="Arial" charset="0"/>
              </a:rPr>
              <a:t>UPDATES TO </a:t>
            </a:r>
            <a:r>
              <a:rPr lang="en-US" sz="2000" dirty="0" smtClean="0">
                <a:cs typeface="Arial" charset="0"/>
              </a:rPr>
              <a:t>9-1-1 POLICY </a:t>
            </a:r>
            <a:r>
              <a:rPr lang="en-US" sz="2000" dirty="0" smtClean="0">
                <a:cs typeface="Arial" charset="0"/>
              </a:rPr>
              <a:t>AND PRACTICES CHANGES CONSISTENT WITH WARREN-911-EMERGENCY ASSISTANCE  ACT OR STATE POLICY</a:t>
            </a:r>
          </a:p>
        </p:txBody>
      </p:sp>
      <p:graphicFrame>
        <p:nvGraphicFramePr>
          <p:cNvPr id="26662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798274"/>
              </p:ext>
            </p:extLst>
          </p:nvPr>
        </p:nvGraphicFramePr>
        <p:xfrm>
          <a:off x="1066799" y="1410979"/>
          <a:ext cx="7620001" cy="5294621"/>
        </p:xfrm>
        <a:graphic>
          <a:graphicData uri="http://schemas.openxmlformats.org/drawingml/2006/table">
            <a:tbl>
              <a:tblPr/>
              <a:tblGrid>
                <a:gridCol w="1479612"/>
                <a:gridCol w="3255146"/>
                <a:gridCol w="2885243"/>
              </a:tblGrid>
              <a:tr h="3702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4788" algn="l"/>
                        </a:tabLst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Proposal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60488" algn="l"/>
                        </a:tabLst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Description of Changes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06475" algn="l"/>
                        </a:tabLst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Status of Policy Changes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</a:tr>
              <a:tr h="61036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REALIGNS PRACTICES WITH EXISTING LAW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Requires local 9-1-1 dispatch centers to submit an annual spending plan by July 1 of each year.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Pending – this will be enacted once the funding model/equipment replacement is refined by Work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Provides funding for “incremental” and system costs consistent with statute and sunsets annual accrual funding process.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Sunset annual accrual funding process. Establish a Work Group to define approved incremental costs.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5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Sets maximum travel reimbursements consistent with State rates.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Effective date:  7/1/2013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359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CHANGES  PRACTICES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Changes equipment replacement policy to seven years.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Establish a Work Group to assess State’s current funding policy methodology and equipment replacement cycle.</a:t>
                      </a:r>
                      <a:b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</a:b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</a:tr>
              <a:tr h="78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Provides annual training allotments of $3,000 and sunsets the California National Emergency Number Association allotment.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Effective date:  7/1/2013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</a:tr>
              <a:tr h="7838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CHANGES CONTRACT ADMINISTRATION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Sets maximum reimbursement rates for foreign language interpretation services consistent with State’s contract.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charset="0"/>
                        </a:rPr>
                        <a:t>Effective date:  7/1/2013.  Develop a Transition Plan for PSAPs and implement after new Contract Award and when Transition Plan is finalized.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3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WIRELESS SERVICE PROVIDER POLICY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Sunsets the existing Wireless Service Provider Policy.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Effective date: no later than 6/2/2013.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 30-day notice was issued May 2, 2013 to the affected Wireless Service Providers.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  <a:tab pos="3235325" algn="l"/>
                        </a:tabLst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A53051-08BD-45A9-977A-6FE4F9745C8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93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533400"/>
            <a:ext cx="8001000" cy="838200"/>
          </a:xfrm>
        </p:spPr>
        <p:txBody>
          <a:bodyPr/>
          <a:lstStyle/>
          <a:p>
            <a:pPr algn="ctr"/>
            <a:r>
              <a:rPr lang="en-US" sz="2400" cap="all" dirty="0"/>
              <a:t>Move forward with </a:t>
            </a:r>
            <a:r>
              <a:rPr lang="en-US" sz="2400" cap="all" dirty="0" smtClean="0"/>
              <a:t>changes</a:t>
            </a:r>
            <a:br>
              <a:rPr lang="en-US" sz="2400" cap="all" dirty="0" smtClean="0"/>
            </a:br>
            <a:r>
              <a:rPr lang="en-US" sz="2400" cap="all" dirty="0" smtClean="0"/>
              <a:t>Identify </a:t>
            </a:r>
            <a:r>
              <a:rPr lang="en-US" sz="2400" cap="all" dirty="0"/>
              <a:t>effective dates and recommended </a:t>
            </a:r>
            <a:r>
              <a:rPr lang="en-US" sz="2400" cap="all" dirty="0" smtClean="0"/>
              <a:t>action</a:t>
            </a:r>
            <a:endParaRPr lang="en-US" sz="2400" cap="all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E04CE-FA0B-4E67-9E48-6B2426ED5DA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85871"/>
              </p:ext>
            </p:extLst>
          </p:nvPr>
        </p:nvGraphicFramePr>
        <p:xfrm>
          <a:off x="1143000" y="1524001"/>
          <a:ext cx="7543800" cy="5158339"/>
        </p:xfrm>
        <a:graphic>
          <a:graphicData uri="http://schemas.openxmlformats.org/drawingml/2006/table">
            <a:tbl>
              <a:tblPr firstRow="1" firstCol="1" bandRow="1"/>
              <a:tblGrid>
                <a:gridCol w="2338578"/>
                <a:gridCol w="2094377"/>
                <a:gridCol w="3110845"/>
              </a:tblGrid>
              <a:tr h="58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Description of Changes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Effective Date</a:t>
                      </a:r>
                      <a:endParaRPr lang="en-US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Status</a:t>
                      </a:r>
                      <a:endParaRPr lang="en-US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15936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Sets maximum travel reimbursements consistent with State rates.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7/1/2013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6/6/12 Issued Notice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2013-01 Revision </a:t>
                      </a: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to the CA 9-1-1 Operations Manual Travel Reimbursement Policy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603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Provides annual training allotments of $3,000 and sunsets the California National Emergency Number Association allotment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7/1/2013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6/6/13 Issued Notice 2013-02 Revision to the CA 9-1-1 Operations Manual – Training Policies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615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Sunsets the existing Wireless Service Provider Policy.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No </a:t>
                      </a: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later than 6/2/2013.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A 30-day notice was issued May 2, 2013 to the affected Wireless Service Providers.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5/2/13 Issued Letter to Wireless Service Provider Partners entitled:  Sunset of the Existing 9-1-1 Wireless Service Provider Policy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52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8001000" cy="1066800"/>
          </a:xfrm>
        </p:spPr>
        <p:txBody>
          <a:bodyPr/>
          <a:lstStyle/>
          <a:p>
            <a:pPr algn="ctr"/>
            <a:r>
              <a:rPr lang="en-US" sz="2400" cap="all" dirty="0"/>
              <a:t>Move forward with change </a:t>
            </a:r>
            <a:r>
              <a:rPr lang="en-US" sz="2400" cap="all" dirty="0" smtClean="0"/>
              <a:t/>
            </a:r>
            <a:br>
              <a:rPr lang="en-US" sz="2400" cap="all" dirty="0" smtClean="0"/>
            </a:br>
            <a:r>
              <a:rPr lang="en-US" sz="2400" cap="all" dirty="0" smtClean="0"/>
              <a:t>after </a:t>
            </a:r>
            <a:r>
              <a:rPr lang="en-US" sz="2400" cap="all" dirty="0"/>
              <a:t>a Transition Plan has been developed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73E144-8FD0-4C22-94ED-AA69F48401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875342"/>
              </p:ext>
            </p:extLst>
          </p:nvPr>
        </p:nvGraphicFramePr>
        <p:xfrm>
          <a:off x="1143000" y="1752600"/>
          <a:ext cx="7620000" cy="4648200"/>
        </p:xfrm>
        <a:graphic>
          <a:graphicData uri="http://schemas.openxmlformats.org/drawingml/2006/table">
            <a:tbl>
              <a:tblPr firstRow="1" firstCol="1" bandRow="1"/>
              <a:tblGrid>
                <a:gridCol w="2540000"/>
                <a:gridCol w="2540000"/>
                <a:gridCol w="2540000"/>
              </a:tblGrid>
              <a:tr h="3702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Description of Changes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Effective Date</a:t>
                      </a:r>
                      <a:endParaRPr lang="en-US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Status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2779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Sets </a:t>
                      </a: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maximum reimbursement rates for foreign language interpretation services consistent with State’s Contract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7/1/2013</a:t>
                      </a:r>
                      <a:endParaRPr lang="en-US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Develop </a:t>
                      </a: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a Transition Plan for PSAPs and implement after new Contract Award and when Transition Plan is finalized.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Issued 6/20/13 Notice </a:t>
                      </a:r>
                      <a:r>
                        <a:rPr lang="en-US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2013-03 Revision </a:t>
                      </a: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to the CA 9-1-1 Operations Manual – Foreign Language Interpretation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Issued 6/20/12 Notice 2013-04 New State Contract for Foreign Language Emergency Interpretation Services and Transition Plan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22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te of Californi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Franklin Gothic Medium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State of California</Template>
  <TotalTime>1661</TotalTime>
  <Words>1331</Words>
  <Application>Microsoft Office PowerPoint</Application>
  <PresentationFormat>On-screen Show (4:3)</PresentationFormat>
  <Paragraphs>188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State of California</vt:lpstr>
      <vt:lpstr>PowerPoint Presentation</vt:lpstr>
      <vt:lpstr>PowerPoint Presentation</vt:lpstr>
      <vt:lpstr>PowerPoint Presentation</vt:lpstr>
      <vt:lpstr>PowerPoint Presentation</vt:lpstr>
      <vt:lpstr>INTRODUCTIONS</vt:lpstr>
      <vt:lpstr>PowerPoint Presentation</vt:lpstr>
      <vt:lpstr>UPDATES TO 9-1-1 POLICY AND PRACTICES CHANGES CONSISTENT WITH WARREN-911-EMERGENCY ASSISTANCE  ACT OR STATE POLICY</vt:lpstr>
      <vt:lpstr>Move forward with changes Identify effective dates and recommended action</vt:lpstr>
      <vt:lpstr>Move forward with change  after a Transition Plan has been developed</vt:lpstr>
      <vt:lpstr>Requires further review by a Work Group</vt:lpstr>
      <vt:lpstr>TIMELINE  9-1-1 Proposed Policy and Practice Changes</vt:lpstr>
      <vt:lpstr>TIMELINE (Continued) 9-1-1 Proposed Policy and Practice Changes</vt:lpstr>
      <vt:lpstr>CONTACT INFORMATION</vt:lpstr>
    </vt:vector>
  </TitlesOfParts>
  <Company>PSCO, California Technology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 Generation 9-1-1  in California</dc:title>
  <dc:creator>Dumetz, Paul</dc:creator>
  <cp:lastModifiedBy>Monica</cp:lastModifiedBy>
  <cp:revision>118</cp:revision>
  <cp:lastPrinted>2013-06-25T23:47:28Z</cp:lastPrinted>
  <dcterms:created xsi:type="dcterms:W3CDTF">2011-11-03T18:32:34Z</dcterms:created>
  <dcterms:modified xsi:type="dcterms:W3CDTF">2013-06-26T14:32:20Z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orm Name">
    <vt:lpwstr>Agency Power Point PSCO</vt:lpwstr>
  </property>
  <property fmtid="{D5CDD505-2E9C-101B-9397-08002B2CF9AE}" pid="3" name="ContentType">
    <vt:lpwstr>Document</vt:lpwstr>
  </property>
  <property fmtid="{D5CDD505-2E9C-101B-9397-08002B2CF9AE}" pid="4" name="Form Owner">
    <vt:lpwstr>Marketing</vt:lpwstr>
  </property>
  <property fmtid="{D5CDD505-2E9C-101B-9397-08002B2CF9AE}" pid="5" name="Form Number">
    <vt:lpwstr>Temp F</vt:lpwstr>
  </property>
</Properties>
</file>